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9" r:id="rId4"/>
    <p:sldId id="257" r:id="rId5"/>
    <p:sldId id="264" r:id="rId6"/>
    <p:sldId id="258" r:id="rId7"/>
    <p:sldId id="265" r:id="rId8"/>
    <p:sldId id="266" r:id="rId9"/>
    <p:sldId id="262" r:id="rId10"/>
    <p:sldId id="276" r:id="rId11"/>
    <p:sldId id="277" r:id="rId12"/>
    <p:sldId id="271" r:id="rId13"/>
    <p:sldId id="272" r:id="rId14"/>
    <p:sldId id="273" r:id="rId15"/>
    <p:sldId id="278" r:id="rId16"/>
    <p:sldId id="260" r:id="rId17"/>
    <p:sldId id="268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6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atbransky:Documents:2016-2017:basaltGCD%20(version%20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atbransky:Documents:2016-2017:basaltGCD%20(version%201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atbransky:Documents:2016-2017:basaltGCD%20(version%201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atbransky:Downloads:basaltGCD%20(1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atbransky:Downloads:basaltGCD%20(1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atbransky:Downloads:basaltGCD%20(1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atbransky:Downloads:basaltGCD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en-US" sz="3200" dirty="0" smtClean="0"/>
              <a:t>Average Percent</a:t>
            </a:r>
            <a:r>
              <a:rPr lang="en-US" sz="3200" baseline="0" dirty="0" smtClean="0"/>
              <a:t> Change</a:t>
            </a:r>
            <a:r>
              <a:rPr lang="en-US" sz="3200" dirty="0" smtClean="0"/>
              <a:t> at Site# 2</a:t>
            </a:r>
            <a:endParaRPr lang="en-US" sz="32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Sheet2!$N$2</c:f>
              <c:strCache>
                <c:ptCount val="1"/>
                <c:pt idx="0">
                  <c:v>TLS-TLS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00432110916690969"/>
                  <c:y val="-0.07252931586051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1"/>
            <c:plus>
              <c:numRef>
                <c:f>Sheet2!$N$10</c:f>
                <c:numCache>
                  <c:formatCode>General</c:formatCode>
                  <c:ptCount val="1"/>
                  <c:pt idx="0">
                    <c:v>5.164854305786314</c:v>
                  </c:pt>
                </c:numCache>
              </c:numRef>
            </c:plus>
            <c:minus>
              <c:numRef>
                <c:f>Sheet2!$N$10</c:f>
                <c:numCache>
                  <c:formatCode>General</c:formatCode>
                  <c:ptCount val="1"/>
                  <c:pt idx="0">
                    <c:v>5.164854305786314</c:v>
                  </c:pt>
                </c:numCache>
              </c:numRef>
            </c:minus>
          </c:errBars>
          <c:val>
            <c:numRef>
              <c:f>Sheet2!$N$9</c:f>
              <c:numCache>
                <c:formatCode>General</c:formatCode>
                <c:ptCount val="1"/>
                <c:pt idx="0">
                  <c:v>-39.158</c:v>
                </c:pt>
              </c:numCache>
            </c:numRef>
          </c:val>
        </c:ser>
        <c:ser>
          <c:idx val="1"/>
          <c:order val="1"/>
          <c:tx>
            <c:strRef>
              <c:f>Sheet2!$O$2</c:f>
              <c:strCache>
                <c:ptCount val="1"/>
                <c:pt idx="0">
                  <c:v>TLS-SfM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000925925925925926"/>
                  <c:y val="-0.0707082669478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1"/>
            <c:plus>
              <c:numRef>
                <c:f>Sheet2!$O$10</c:f>
                <c:numCache>
                  <c:formatCode>General</c:formatCode>
                  <c:ptCount val="1"/>
                  <c:pt idx="0">
                    <c:v>7.73296967535757</c:v>
                  </c:pt>
                </c:numCache>
              </c:numRef>
            </c:plus>
            <c:minus>
              <c:numRef>
                <c:f>Sheet2!$O$10</c:f>
                <c:numCache>
                  <c:formatCode>General</c:formatCode>
                  <c:ptCount val="1"/>
                  <c:pt idx="0">
                    <c:v>7.73296967535757</c:v>
                  </c:pt>
                </c:numCache>
              </c:numRef>
            </c:minus>
          </c:errBars>
          <c:val>
            <c:numRef>
              <c:f>Sheet2!$O$9</c:f>
              <c:numCache>
                <c:formatCode>General</c:formatCode>
                <c:ptCount val="1"/>
                <c:pt idx="0">
                  <c:v>-39.192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8351112"/>
        <c:axId val="2093207128"/>
      </c:barChart>
      <c:catAx>
        <c:axId val="2028351112"/>
        <c:scaling>
          <c:orientation val="minMax"/>
        </c:scaling>
        <c:delete val="1"/>
        <c:axPos val="b"/>
        <c:majorTickMark val="out"/>
        <c:minorTickMark val="none"/>
        <c:tickLblPos val="nextTo"/>
        <c:crossAx val="2093207128"/>
        <c:crosses val="autoZero"/>
        <c:auto val="1"/>
        <c:lblAlgn val="ctr"/>
        <c:lblOffset val="100"/>
        <c:noMultiLvlLbl val="0"/>
      </c:catAx>
      <c:valAx>
        <c:axId val="20932071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Imbalance</a:t>
                </a:r>
                <a:r>
                  <a:rPr lang="en-US" sz="2400" baseline="0"/>
                  <a:t> (%)</a:t>
                </a:r>
                <a:endParaRPr lang="en-US" sz="24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028351112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8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en-US"/>
          </a:p>
        </c:txPr>
      </c:legendEntry>
      <c:layout>
        <c:manualLayout>
          <c:xMode val="edge"/>
          <c:yMode val="edge"/>
          <c:x val="0.325335982307767"/>
          <c:y val="0.139740426512545"/>
          <c:w val="0.383278652668416"/>
          <c:h val="0.075995539512806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en-US" sz="3200" dirty="0" smtClean="0"/>
              <a:t>Percent Change </a:t>
            </a:r>
            <a:r>
              <a:rPr lang="en-US" sz="3200" dirty="0"/>
              <a:t>by </a:t>
            </a:r>
            <a:r>
              <a:rPr lang="en-US" sz="3200" dirty="0" smtClean="0"/>
              <a:t>Resolution at Site#</a:t>
            </a:r>
            <a:r>
              <a:rPr lang="en-US" sz="3200" baseline="0" dirty="0" smtClean="0"/>
              <a:t>2 </a:t>
            </a:r>
            <a:r>
              <a:rPr lang="en-US" sz="3200" dirty="0" smtClean="0"/>
              <a:t>(TLS-</a:t>
            </a:r>
            <a:r>
              <a:rPr lang="en-US" sz="3200" dirty="0" err="1" smtClean="0"/>
              <a:t>SfM</a:t>
            </a:r>
            <a:r>
              <a:rPr lang="en-US" sz="3200" dirty="0" smtClean="0"/>
              <a:t>)</a:t>
            </a:r>
            <a:endParaRPr lang="en-US" sz="32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Sheet2!$O$1:$O$2</c:f>
              <c:strCache>
                <c:ptCount val="1"/>
                <c:pt idx="0">
                  <c:v>percent imbalance TLS-SfM</c:v>
                </c:pt>
              </c:strCache>
            </c:strRef>
          </c:tx>
          <c:spPr>
            <a:ln w="31750">
              <a:noFill/>
            </a:ln>
          </c:spPr>
          <c:invertIfNegative val="0"/>
          <c:trendline>
            <c:spPr>
              <a:ln w="76200" cmpd="sng">
                <a:solidFill>
                  <a:schemeClr val="tx1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337010224907167"/>
                  <c:y val="-0.054734428893917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800" baseline="0" dirty="0"/>
                      <a:t>y = -4.872x - </a:t>
                    </a:r>
                    <a:r>
                      <a:rPr lang="en-US" sz="1800" baseline="0" dirty="0" smtClean="0"/>
                      <a:t>24.576</a:t>
                    </a:r>
                    <a:endParaRPr lang="en-US" sz="3200" dirty="0"/>
                  </a:p>
                </c:rich>
              </c:tx>
              <c:numFmt formatCode="General" sourceLinked="0"/>
            </c:trendlineLbl>
          </c:trendline>
          <c:cat>
            <c:strRef>
              <c:f>Sheet2!$M$3:$M$7</c:f>
              <c:strCache>
                <c:ptCount val="5"/>
                <c:pt idx="0">
                  <c:v>0.05m</c:v>
                </c:pt>
                <c:pt idx="1">
                  <c:v>0.10m</c:v>
                </c:pt>
                <c:pt idx="2">
                  <c:v>0.25m</c:v>
                </c:pt>
                <c:pt idx="3">
                  <c:v>0.50m</c:v>
                </c:pt>
                <c:pt idx="4">
                  <c:v>1.00m</c:v>
                </c:pt>
              </c:strCache>
            </c:strRef>
          </c:cat>
          <c:val>
            <c:numRef>
              <c:f>Sheet2!$O$3:$O$7</c:f>
              <c:numCache>
                <c:formatCode>General</c:formatCode>
                <c:ptCount val="5"/>
                <c:pt idx="0">
                  <c:v>-29.97</c:v>
                </c:pt>
                <c:pt idx="1">
                  <c:v>-33.23000000000001</c:v>
                </c:pt>
                <c:pt idx="2">
                  <c:v>-39.8</c:v>
                </c:pt>
                <c:pt idx="3">
                  <c:v>-44.03</c:v>
                </c:pt>
                <c:pt idx="4">
                  <c:v>-48.93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215560"/>
        <c:axId val="2130220968"/>
      </c:barChart>
      <c:catAx>
        <c:axId val="2130215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DEM</a:t>
                </a:r>
                <a:r>
                  <a:rPr lang="en-US" sz="2400" baseline="0"/>
                  <a:t> Resolution (m)</a:t>
                </a:r>
                <a:endParaRPr lang="en-US" sz="240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high"/>
        <c:txPr>
          <a:bodyPr/>
          <a:lstStyle/>
          <a:p>
            <a:pPr>
              <a:defRPr sz="1800"/>
            </a:pPr>
            <a:endParaRPr lang="en-US"/>
          </a:p>
        </c:txPr>
        <c:crossAx val="2130220968"/>
        <c:crosses val="autoZero"/>
        <c:auto val="1"/>
        <c:lblAlgn val="ctr"/>
        <c:lblOffset val="100"/>
        <c:noMultiLvlLbl val="1"/>
      </c:catAx>
      <c:valAx>
        <c:axId val="21302209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Imbalance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302155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en-US" sz="3200" dirty="0" smtClean="0"/>
              <a:t>Percent Change </a:t>
            </a:r>
            <a:r>
              <a:rPr lang="en-US" sz="3200" dirty="0"/>
              <a:t>by </a:t>
            </a:r>
            <a:r>
              <a:rPr lang="en-US" sz="3200" dirty="0" smtClean="0"/>
              <a:t>Resolution at Site#2 (TLS-TLS)</a:t>
            </a:r>
            <a:endParaRPr lang="en-US" sz="32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Sheet2!$N$1:$N$2</c:f>
              <c:strCache>
                <c:ptCount val="1"/>
                <c:pt idx="0">
                  <c:v>percent imbalance TLS-TLS</c:v>
                </c:pt>
              </c:strCache>
            </c:strRef>
          </c:tx>
          <c:spPr>
            <a:ln w="31750">
              <a:noFill/>
            </a:ln>
          </c:spPr>
          <c:invertIfNegative val="0"/>
          <c:trendline>
            <c:trendlineType val="linear"/>
            <c:dispRSqr val="0"/>
            <c:dispEq val="0"/>
          </c:trendline>
          <c:trendline>
            <c:spPr>
              <a:ln w="76200" cmpd="sng"/>
            </c:spPr>
            <c:trendlineType val="linear"/>
            <c:dispRSqr val="1"/>
            <c:dispEq val="1"/>
            <c:trendlineLbl>
              <c:layout>
                <c:manualLayout>
                  <c:x val="-0.400223874820632"/>
                  <c:y val="-0.012694197919476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800" baseline="0" dirty="0"/>
                      <a:t>y = -2.248x - </a:t>
                    </a:r>
                    <a:r>
                      <a:rPr lang="en-US" sz="1800" baseline="0" dirty="0" smtClean="0"/>
                      <a:t>32.414</a:t>
                    </a:r>
                    <a:endParaRPr lang="en-US" sz="1800" dirty="0"/>
                  </a:p>
                </c:rich>
              </c:tx>
              <c:numFmt formatCode="General" sourceLinked="0"/>
            </c:trendlineLbl>
          </c:trendline>
          <c:cat>
            <c:strRef>
              <c:f>Sheet2!$M$3:$M$7</c:f>
              <c:strCache>
                <c:ptCount val="5"/>
                <c:pt idx="0">
                  <c:v>0.05m</c:v>
                </c:pt>
                <c:pt idx="1">
                  <c:v>0.10m</c:v>
                </c:pt>
                <c:pt idx="2">
                  <c:v>0.25m</c:v>
                </c:pt>
                <c:pt idx="3">
                  <c:v>0.50m</c:v>
                </c:pt>
                <c:pt idx="4">
                  <c:v>1.00m</c:v>
                </c:pt>
              </c:strCache>
            </c:strRef>
          </c:cat>
          <c:val>
            <c:numRef>
              <c:f>Sheet2!$N$3:$N$7</c:f>
              <c:numCache>
                <c:formatCode>General</c:formatCode>
                <c:ptCount val="5"/>
                <c:pt idx="0">
                  <c:v>-35.72</c:v>
                </c:pt>
                <c:pt idx="1">
                  <c:v>-35.42</c:v>
                </c:pt>
                <c:pt idx="2">
                  <c:v>-42.17</c:v>
                </c:pt>
                <c:pt idx="3">
                  <c:v>-35.62</c:v>
                </c:pt>
                <c:pt idx="4">
                  <c:v>-46.86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3173656"/>
        <c:axId val="2089444952"/>
      </c:barChart>
      <c:catAx>
        <c:axId val="20931736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DEM Resolution (m)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high"/>
        <c:txPr>
          <a:bodyPr/>
          <a:lstStyle/>
          <a:p>
            <a:pPr>
              <a:defRPr sz="1800"/>
            </a:pPr>
            <a:endParaRPr lang="en-US"/>
          </a:p>
        </c:txPr>
        <c:crossAx val="2089444952"/>
        <c:crosses val="autoZero"/>
        <c:auto val="1"/>
        <c:lblAlgn val="ctr"/>
        <c:lblOffset val="100"/>
        <c:noMultiLvlLbl val="0"/>
      </c:catAx>
      <c:valAx>
        <c:axId val="20894449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2400" dirty="0"/>
                  <a:t>Imbalance</a:t>
                </a:r>
                <a:r>
                  <a:rPr lang="en-US" sz="1800" dirty="0"/>
                  <a:t>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0931736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TLS-TLS Mechanisms at 25cm Resolution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Mech_seg!$A$4:$A$8</c:f>
              <c:strCache>
                <c:ptCount val="5"/>
                <c:pt idx="0">
                  <c:v>Aeolian</c:v>
                </c:pt>
                <c:pt idx="1">
                  <c:v>Alluvial</c:v>
                </c:pt>
                <c:pt idx="2">
                  <c:v>Colluvial</c:v>
                </c:pt>
                <c:pt idx="3">
                  <c:v>Fluvial</c:v>
                </c:pt>
                <c:pt idx="4">
                  <c:v>Not Determined</c:v>
                </c:pt>
              </c:strCache>
            </c:strRef>
          </c:cat>
          <c:val>
            <c:numRef>
              <c:f>Mech_seg!$B$4:$B$8</c:f>
              <c:numCache>
                <c:formatCode>General</c:formatCode>
                <c:ptCount val="5"/>
                <c:pt idx="0">
                  <c:v>39.97</c:v>
                </c:pt>
                <c:pt idx="1">
                  <c:v>5.17</c:v>
                </c:pt>
                <c:pt idx="2">
                  <c:v>0.59</c:v>
                </c:pt>
                <c:pt idx="3">
                  <c:v>23.5</c:v>
                </c:pt>
                <c:pt idx="4">
                  <c:v>9.66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TLS-TLS Mechanism</a:t>
            </a:r>
            <a:r>
              <a:rPr lang="en-US" sz="1800" baseline="0"/>
              <a:t>s at 1m Resolution</a:t>
            </a:r>
            <a:endParaRPr lang="en-US" sz="18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Mech_seg!$A$4:$A$8</c:f>
              <c:strCache>
                <c:ptCount val="5"/>
                <c:pt idx="0">
                  <c:v>Aeolian</c:v>
                </c:pt>
                <c:pt idx="1">
                  <c:v>Alluvial</c:v>
                </c:pt>
                <c:pt idx="2">
                  <c:v>Colluvial</c:v>
                </c:pt>
                <c:pt idx="3">
                  <c:v>Fluvial</c:v>
                </c:pt>
                <c:pt idx="4">
                  <c:v>Not Determined</c:v>
                </c:pt>
              </c:strCache>
            </c:strRef>
          </c:cat>
          <c:val>
            <c:numRef>
              <c:f>Mech_seg!$D$4:$D$8</c:f>
              <c:numCache>
                <c:formatCode>General</c:formatCode>
                <c:ptCount val="5"/>
                <c:pt idx="0">
                  <c:v>64.13</c:v>
                </c:pt>
                <c:pt idx="1">
                  <c:v>0.0</c:v>
                </c:pt>
                <c:pt idx="2">
                  <c:v>0.0</c:v>
                </c:pt>
                <c:pt idx="3">
                  <c:v>18.24</c:v>
                </c:pt>
                <c:pt idx="4">
                  <c:v>10.15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TLS-SfM Mechanisms at 25cm Resolution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Mech_seg!$A$4:$A$8</c:f>
              <c:strCache>
                <c:ptCount val="5"/>
                <c:pt idx="0">
                  <c:v>Aeolian</c:v>
                </c:pt>
                <c:pt idx="1">
                  <c:v>Alluvial</c:v>
                </c:pt>
                <c:pt idx="2">
                  <c:v>Colluvial</c:v>
                </c:pt>
                <c:pt idx="3">
                  <c:v>Fluvial</c:v>
                </c:pt>
                <c:pt idx="4">
                  <c:v>Not Determined</c:v>
                </c:pt>
              </c:strCache>
            </c:strRef>
          </c:cat>
          <c:val>
            <c:numRef>
              <c:f>Mech_seg!$C$4:$C$8</c:f>
              <c:numCache>
                <c:formatCode>General</c:formatCode>
                <c:ptCount val="5"/>
                <c:pt idx="0">
                  <c:v>34.52</c:v>
                </c:pt>
                <c:pt idx="1">
                  <c:v>6.47</c:v>
                </c:pt>
                <c:pt idx="2">
                  <c:v>0.69</c:v>
                </c:pt>
                <c:pt idx="3">
                  <c:v>25.05</c:v>
                </c:pt>
                <c:pt idx="4">
                  <c:v>9.75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TLS-SfM</a:t>
            </a:r>
            <a:r>
              <a:rPr lang="en-US" sz="1800" baseline="0"/>
              <a:t> Mechanisms at 1m Resolution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Mech_seg!$A$4:$A$8</c:f>
              <c:strCache>
                <c:ptCount val="5"/>
                <c:pt idx="0">
                  <c:v>Aeolian</c:v>
                </c:pt>
                <c:pt idx="1">
                  <c:v>Alluvial</c:v>
                </c:pt>
                <c:pt idx="2">
                  <c:v>Colluvial</c:v>
                </c:pt>
                <c:pt idx="3">
                  <c:v>Fluvial</c:v>
                </c:pt>
                <c:pt idx="4">
                  <c:v>Not Determined</c:v>
                </c:pt>
              </c:strCache>
            </c:strRef>
          </c:cat>
          <c:val>
            <c:numRef>
              <c:f>Mech_seg!$E$4:$E$8</c:f>
              <c:numCache>
                <c:formatCode>General</c:formatCode>
                <c:ptCount val="5"/>
                <c:pt idx="0">
                  <c:v>109.26</c:v>
                </c:pt>
                <c:pt idx="1">
                  <c:v>0.13</c:v>
                </c:pt>
                <c:pt idx="2">
                  <c:v>0.27</c:v>
                </c:pt>
                <c:pt idx="3">
                  <c:v>21.74</c:v>
                </c:pt>
                <c:pt idx="4">
                  <c:v>16.51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58DF-6604-5842-9A80-0C512592E3F0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0313-C65E-BF44-AD14-BAC5D0D73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49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58DF-6604-5842-9A80-0C512592E3F0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0313-C65E-BF44-AD14-BAC5D0D73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63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58DF-6604-5842-9A80-0C512592E3F0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0313-C65E-BF44-AD14-BAC5D0D73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4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58DF-6604-5842-9A80-0C512592E3F0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0313-C65E-BF44-AD14-BAC5D0D73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0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58DF-6604-5842-9A80-0C512592E3F0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0313-C65E-BF44-AD14-BAC5D0D73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2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58DF-6604-5842-9A80-0C512592E3F0}" type="datetimeFigureOut">
              <a:rPr lang="en-US" smtClean="0"/>
              <a:t>4/7/17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0313-C65E-BF44-AD14-BAC5D0D73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51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58DF-6604-5842-9A80-0C512592E3F0}" type="datetimeFigureOut">
              <a:rPr lang="en-US" smtClean="0"/>
              <a:t>4/7/17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0313-C65E-BF44-AD14-BAC5D0D73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82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58DF-6604-5842-9A80-0C512592E3F0}" type="datetimeFigureOut">
              <a:rPr lang="en-US" smtClean="0"/>
              <a:t>4/7/17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0313-C65E-BF44-AD14-BAC5D0D73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0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58DF-6604-5842-9A80-0C512592E3F0}" type="datetimeFigureOut">
              <a:rPr lang="en-US" smtClean="0"/>
              <a:t>4/7/17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0313-C65E-BF44-AD14-BAC5D0D73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74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58DF-6604-5842-9A80-0C512592E3F0}" type="datetimeFigureOut">
              <a:rPr lang="en-US" smtClean="0"/>
              <a:t>4/7/17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0313-C65E-BF44-AD14-BAC5D0D73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5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58DF-6604-5842-9A80-0C512592E3F0}" type="datetimeFigureOut">
              <a:rPr lang="en-US" smtClean="0"/>
              <a:t>4/7/17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0313-C65E-BF44-AD14-BAC5D0D73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9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658DF-6604-5842-9A80-0C512592E3F0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00313-C65E-BF44-AD14-BAC5D0D73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70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5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1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0599"/>
            <a:ext cx="9188468" cy="730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5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 Resolution 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Measurement of Landscape Change in Grand Canyon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7702" y="1795408"/>
            <a:ext cx="6400800" cy="2935818"/>
          </a:xfrm>
          <a:solidFill>
            <a:schemeClr val="bg1">
              <a:alpha val="48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Nat Bransky</a:t>
            </a:r>
          </a:p>
          <a:p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School of Earth Sciences and Environmental </a:t>
            </a:r>
            <a:r>
              <a:rPr lang="en-US" sz="28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Sustainablility</a:t>
            </a: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r>
              <a:rPr lang="en-US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Northern Arizona University</a:t>
            </a:r>
          </a:p>
          <a:p>
            <a:r>
              <a:rPr lang="en-US" sz="28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Temuulen</a:t>
            </a:r>
            <a:r>
              <a:rPr lang="en-US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Sankey</a:t>
            </a:r>
            <a:endParaRPr lang="en-US" sz="2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School of Earth Sciences and Environmental </a:t>
            </a:r>
            <a:r>
              <a:rPr lang="en-US" sz="28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Sustainablility</a:t>
            </a:r>
            <a:r>
              <a:rPr lang="en-US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Northern Arizona University </a:t>
            </a:r>
          </a:p>
          <a:p>
            <a:r>
              <a:rPr lang="en-US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Alan </a:t>
            </a:r>
            <a:r>
              <a:rPr lang="en-US" sz="28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Kasprak</a:t>
            </a:r>
            <a:endParaRPr lang="en-US" sz="2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 Geological Survey</a:t>
            </a:r>
            <a:endParaRPr lang="en-US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AZSGC_Color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40" y="5046133"/>
            <a:ext cx="1241480" cy="1658112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82" y="5085565"/>
            <a:ext cx="2714068" cy="800650"/>
          </a:xfrm>
          <a:prstGeom prst="rect">
            <a:avLst/>
          </a:prstGeom>
        </p:spPr>
      </p:pic>
      <p:pic>
        <p:nvPicPr>
          <p:cNvPr id="9" name="Picture 8" descr="nasse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5085565"/>
            <a:ext cx="2002367" cy="161868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03868" y="4986368"/>
            <a:ext cx="2246575" cy="101998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49" y="5128279"/>
            <a:ext cx="2059443" cy="757936"/>
          </a:xfrm>
          <a:prstGeom prst="rect">
            <a:avLst/>
          </a:prstGeom>
          <a:noFill/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469373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57237"/>
            <a:ext cx="6858000" cy="5343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111" y="1053366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5 cm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65" y="4419600"/>
            <a:ext cx="233546" cy="114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6077" y="4419600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Deposition (+)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6077" y="5260181"/>
            <a:ext cx="108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Erosion (-)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6077" y="95517"/>
            <a:ext cx="75960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Results: Geomorphic Change Detection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13793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6839"/>
            <a:ext cx="4013294" cy="3143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94" y="378810"/>
            <a:ext cx="4092873" cy="3195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2" y="3520587"/>
            <a:ext cx="4013294" cy="3133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16" y="3565410"/>
            <a:ext cx="3988151" cy="31141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500" y="289579"/>
            <a:ext cx="75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cm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94072" y="289579"/>
            <a:ext cx="75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cm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5500" y="3520587"/>
            <a:ext cx="75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cm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6095" y="3520587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4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Results: Geomorphic Change Detection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759204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80934" y="6126163"/>
            <a:ext cx="147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  <a:r>
              <a:rPr lang="en-US" sz="3200" dirty="0" smtClean="0"/>
              <a:t>=</a:t>
            </a:r>
            <a:r>
              <a:rPr lang="cs-CZ" sz="3200" dirty="0" smtClean="0"/>
              <a:t>0.99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2393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Results: Geomorphic Change Detection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083265371"/>
              </p:ext>
            </p:extLst>
          </p:nvPr>
        </p:nvGraphicFramePr>
        <p:xfrm>
          <a:off x="457201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36264" y="5996226"/>
            <a:ext cx="228680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R² = 0.99234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13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Results: Geomorphic Change Detection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344942640"/>
              </p:ext>
            </p:extLst>
          </p:nvPr>
        </p:nvGraphicFramePr>
        <p:xfrm>
          <a:off x="457200" y="1693333"/>
          <a:ext cx="8229599" cy="414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30741" y="5989879"/>
            <a:ext cx="22868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R² = </a:t>
            </a:r>
            <a:r>
              <a:rPr lang="en-US" sz="3200" dirty="0" smtClean="0"/>
              <a:t>0.47361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2079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Mechanistic Segregation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71823"/>
              </p:ext>
            </p:extLst>
          </p:nvPr>
        </p:nvGraphicFramePr>
        <p:xfrm>
          <a:off x="-268941" y="1417638"/>
          <a:ext cx="5016500" cy="256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5805337"/>
              </p:ext>
            </p:extLst>
          </p:nvPr>
        </p:nvGraphicFramePr>
        <p:xfrm>
          <a:off x="-268941" y="4272243"/>
          <a:ext cx="5139765" cy="2585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265150"/>
              </p:ext>
            </p:extLst>
          </p:nvPr>
        </p:nvGraphicFramePr>
        <p:xfrm>
          <a:off x="4370294" y="1417638"/>
          <a:ext cx="5016500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9057131"/>
              </p:ext>
            </p:extLst>
          </p:nvPr>
        </p:nvGraphicFramePr>
        <p:xfrm>
          <a:off x="4486088" y="4305300"/>
          <a:ext cx="5080000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5790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No significant difference (p=0.99) in changes detected by Structure from Motion vs LiDAR</a:t>
            </a:r>
          </a:p>
          <a:p>
            <a:r>
              <a:rPr lang="en-US" dirty="0" smtClean="0"/>
              <a:t>As DEM resolution becomes coarser, changes (</a:t>
            </a:r>
            <a:r>
              <a:rPr lang="en-US" dirty="0" err="1" smtClean="0"/>
              <a:t>e.g</a:t>
            </a:r>
            <a:r>
              <a:rPr lang="en-US" dirty="0" smtClean="0"/>
              <a:t> erosion or deposition) are exaggerated</a:t>
            </a:r>
          </a:p>
          <a:p>
            <a:pPr lvl="1"/>
            <a:r>
              <a:rPr lang="en-US" dirty="0" smtClean="0"/>
              <a:t>And mechanisms results differ</a:t>
            </a:r>
          </a:p>
          <a:p>
            <a:r>
              <a:rPr lang="en-US" dirty="0" smtClean="0"/>
              <a:t>Future work: analyze DEMs from one more Colorado River site</a:t>
            </a:r>
          </a:p>
          <a:p>
            <a:pPr lvl="1"/>
            <a:r>
              <a:rPr lang="en-US" dirty="0" smtClean="0"/>
              <a:t>Publish peer-reviewed scientific article</a:t>
            </a:r>
          </a:p>
        </p:txBody>
      </p:sp>
    </p:spTree>
    <p:extLst>
      <p:ext uri="{BB962C8B-B14F-4D97-AF65-F5344CB8AC3E}">
        <p14:creationId xmlns:p14="http://schemas.microsoft.com/office/powerpoint/2010/main" val="391202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Dr. </a:t>
            </a:r>
            <a:r>
              <a:rPr lang="en-US" sz="2800" dirty="0" err="1" smtClean="0"/>
              <a:t>Teki</a:t>
            </a:r>
            <a:r>
              <a:rPr lang="en-US" sz="2800" dirty="0" smtClean="0"/>
              <a:t> Sankey: NAU SESES</a:t>
            </a:r>
          </a:p>
          <a:p>
            <a:r>
              <a:rPr lang="en-US" sz="2800" dirty="0" smtClean="0"/>
              <a:t>Dr. Alan </a:t>
            </a:r>
            <a:r>
              <a:rPr lang="en-US" sz="2800" dirty="0" err="1" smtClean="0"/>
              <a:t>Kasprak</a:t>
            </a:r>
            <a:r>
              <a:rPr lang="en-US" sz="2800" dirty="0" smtClean="0"/>
              <a:t>: USGS</a:t>
            </a:r>
          </a:p>
          <a:p>
            <a:r>
              <a:rPr lang="en-US" sz="2800" dirty="0" smtClean="0"/>
              <a:t>Josh Caster and Dr. Joel Sankey: USGS</a:t>
            </a:r>
          </a:p>
          <a:p>
            <a:r>
              <a:rPr lang="en-US" sz="2800" dirty="0" smtClean="0"/>
              <a:t>Kathleen </a:t>
            </a:r>
            <a:r>
              <a:rPr lang="en-US" sz="2800" dirty="0" err="1" smtClean="0"/>
              <a:t>Stigmon</a:t>
            </a:r>
            <a:r>
              <a:rPr lang="en-US" sz="2800" dirty="0" smtClean="0"/>
              <a:t> and Dr. Nadine Barlow</a:t>
            </a:r>
          </a:p>
          <a:p>
            <a:r>
              <a:rPr lang="en-US" sz="2800" dirty="0" smtClean="0"/>
              <a:t>NASA Space Grant Consortium</a:t>
            </a:r>
            <a:endParaRPr lang="en-US" sz="2800" dirty="0"/>
          </a:p>
        </p:txBody>
      </p:sp>
      <p:pic>
        <p:nvPicPr>
          <p:cNvPr id="4" name="Picture 3" descr="AZSGC_Color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34" y="4216400"/>
            <a:ext cx="1798320" cy="2401824"/>
          </a:xfrm>
          <a:prstGeom prst="rect">
            <a:avLst/>
          </a:prstGeom>
        </p:spPr>
      </p:pic>
      <p:pic>
        <p:nvPicPr>
          <p:cNvPr id="7" name="Picture 6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32" y="5725838"/>
            <a:ext cx="2714068" cy="800650"/>
          </a:xfrm>
          <a:prstGeom prst="rect">
            <a:avLst/>
          </a:prstGeom>
        </p:spPr>
      </p:pic>
      <p:pic>
        <p:nvPicPr>
          <p:cNvPr id="8" name="Picture 7" descr="nasse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27860"/>
            <a:ext cx="2002367" cy="161868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209928" y="4587108"/>
            <a:ext cx="2246575" cy="101998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44" y="4727860"/>
            <a:ext cx="2059443" cy="757936"/>
          </a:xfrm>
          <a:prstGeom prst="rect">
            <a:avLst/>
          </a:prstGeom>
          <a:noFill/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29020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93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len-canyon-d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17" y="397375"/>
            <a:ext cx="9165317" cy="6099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9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Glen Canyon Dam and Sediment Transport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9274" y="2243942"/>
            <a:ext cx="5161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Traps all sediment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 from upstream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300CMYK_Fig3a-1952c_KentFrost_4X6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38170"/>
            <a:ext cx="3777851" cy="2450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300CMYK_1_Fig3b_2003_StevenTharnstrom_4X6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80" y="4038170"/>
            <a:ext cx="3708420" cy="24504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133399" y="6496477"/>
            <a:ext cx="186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(Kent Frost, 1952)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57749" y="6488668"/>
            <a:ext cx="2693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(Steven </a:t>
            </a:r>
            <a:r>
              <a:rPr lang="en-US" dirty="0" err="1" smtClean="0"/>
              <a:t>Tharnstrom</a:t>
            </a:r>
            <a:r>
              <a:rPr lang="en-US" dirty="0" smtClean="0"/>
              <a:t>, 2003)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LiDAR</a:t>
            </a:r>
            <a:r>
              <a:rPr lang="en-US" dirty="0" smtClean="0"/>
              <a:t> and Structure from Motion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64734" y="1672167"/>
            <a:ext cx="2015068" cy="7746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$100,000</a:t>
            </a:r>
            <a:endParaRPr lang="en-US" dirty="0"/>
          </a:p>
        </p:txBody>
      </p:sp>
      <p:pic>
        <p:nvPicPr>
          <p:cNvPr id="6" name="Picture 5" descr="Screen Shot 2017-03-25 at 6.30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6650"/>
            <a:ext cx="3945467" cy="3945467"/>
          </a:xfrm>
          <a:prstGeom prst="rect">
            <a:avLst/>
          </a:prstGeom>
        </p:spPr>
      </p:pic>
      <p:pic>
        <p:nvPicPr>
          <p:cNvPr id="7" name="Picture 6" descr="digitalcamer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3100916"/>
            <a:ext cx="3289300" cy="247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7000" y="2082511"/>
            <a:ext cx="10166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$100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9097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Goals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600" dirty="0" smtClean="0"/>
              <a:t>Assess geomorphic change at 2 sites along the Colorado River</a:t>
            </a:r>
          </a:p>
          <a:p>
            <a:pPr lvl="1"/>
            <a:r>
              <a:rPr lang="en-US" sz="2600" dirty="0" smtClean="0"/>
              <a:t>Create digital elevation models for comparison analysis</a:t>
            </a:r>
          </a:p>
          <a:p>
            <a:r>
              <a:rPr lang="en-US" sz="2800" dirty="0" smtClean="0"/>
              <a:t>Compare </a:t>
            </a:r>
            <a:r>
              <a:rPr lang="en-US" sz="2800" dirty="0"/>
              <a:t>Structure from Motion DEMs </a:t>
            </a:r>
            <a:r>
              <a:rPr lang="en-US" sz="2800" dirty="0" smtClean="0"/>
              <a:t>to </a:t>
            </a:r>
            <a:r>
              <a:rPr lang="en-US" sz="2800" dirty="0"/>
              <a:t>LiDAR </a:t>
            </a:r>
            <a:r>
              <a:rPr lang="en-US" sz="2800" dirty="0" smtClean="0"/>
              <a:t>DEMs</a:t>
            </a:r>
            <a:endParaRPr lang="en-US" sz="3000" dirty="0" smtClean="0"/>
          </a:p>
          <a:p>
            <a:pPr lvl="0"/>
            <a:r>
              <a:rPr lang="en-US" sz="2600" dirty="0" smtClean="0"/>
              <a:t>Develop </a:t>
            </a:r>
            <a:r>
              <a:rPr lang="en-US" sz="2600" dirty="0"/>
              <a:t>a skillset in </a:t>
            </a:r>
            <a:r>
              <a:rPr lang="en-US" sz="2600" dirty="0" smtClean="0"/>
              <a:t>geospatial </a:t>
            </a:r>
            <a:r>
              <a:rPr lang="en-US" sz="2600" dirty="0"/>
              <a:t>and remote sensing </a:t>
            </a:r>
            <a:r>
              <a:rPr lang="en-US" sz="2600" dirty="0" smtClean="0"/>
              <a:t>data analysis</a:t>
            </a:r>
            <a:endParaRPr lang="en-US" sz="2600" dirty="0"/>
          </a:p>
        </p:txBody>
      </p:sp>
      <p:pic>
        <p:nvPicPr>
          <p:cNvPr id="7" name="Picture 6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76" y="5750932"/>
            <a:ext cx="2714068" cy="8006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57200" y="5616170"/>
            <a:ext cx="2246575" cy="101998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45" y="5747195"/>
            <a:ext cx="2059443" cy="757936"/>
          </a:xfrm>
          <a:prstGeom prst="rect">
            <a:avLst/>
          </a:prstGeom>
          <a:noFill/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45285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2542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400" dirty="0" smtClean="0"/>
              <a:t>Structure from Motion: extract elevation information from 2D photographs by generating 3D models and point clouds</a:t>
            </a:r>
          </a:p>
          <a:p>
            <a:pPr marL="457200" lvl="1" indent="0">
              <a:buNone/>
            </a:pPr>
            <a:r>
              <a:rPr lang="en-US" sz="2400" dirty="0" smtClean="0"/>
              <a:t>How?</a:t>
            </a:r>
            <a:endParaRPr lang="en-US" sz="2400" dirty="0"/>
          </a:p>
          <a:p>
            <a:pPr lvl="1"/>
            <a:r>
              <a:rPr lang="en-US" sz="2400" dirty="0" smtClean="0"/>
              <a:t>Feature Recognition: tracks objects from various angles throughout a photograph set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marL="457200" lvl="1" indent="0">
              <a:buNone/>
            </a:pPr>
            <a:r>
              <a:rPr lang="en-US" sz="1200" dirty="0"/>
              <a:t>C</a:t>
            </a:r>
            <a:r>
              <a:rPr lang="en-US" sz="1200" dirty="0" smtClean="0"/>
              <a:t>ornell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4" name="Picture 3" descr="https://www.cs.cornell.edu/~snavely/bundler/images/Colos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19" y="3863181"/>
            <a:ext cx="66675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9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2-28 at 5.2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95753"/>
            <a:ext cx="3987173" cy="2307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</a:t>
            </a:r>
            <a:r>
              <a:rPr lang="en-US" dirty="0" err="1" smtClean="0"/>
              <a:t>Pointcloud</a:t>
            </a:r>
            <a:r>
              <a:rPr lang="en-US" dirty="0" smtClean="0"/>
              <a:t> Generation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83111" y="1134088"/>
            <a:ext cx="477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VisualSfM</a:t>
            </a:r>
            <a:r>
              <a:rPr lang="en-US" sz="2400" dirty="0" smtClean="0"/>
              <a:t>: </a:t>
            </a:r>
            <a:r>
              <a:rPr lang="en-US" sz="2400" b="1" u="sng" dirty="0" smtClean="0"/>
              <a:t>Structure from Motion</a:t>
            </a:r>
            <a:endParaRPr lang="en-US" sz="2400" b="1" u="sng" dirty="0"/>
          </a:p>
        </p:txBody>
      </p:sp>
      <p:pic>
        <p:nvPicPr>
          <p:cNvPr id="7" name="image13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743200" y="4457700"/>
            <a:ext cx="5943600" cy="2057400"/>
          </a:xfrm>
          <a:prstGeom prst="rect">
            <a:avLst/>
          </a:prstGeom>
          <a:ln/>
        </p:spPr>
      </p:pic>
      <p:sp>
        <p:nvSpPr>
          <p:cNvPr id="8" name="TextBox 7"/>
          <p:cNvSpPr txBox="1"/>
          <p:nvPr/>
        </p:nvSpPr>
        <p:spPr>
          <a:xfrm>
            <a:off x="932312" y="4815080"/>
            <a:ext cx="1651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SfM_georef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413623" y="2504560"/>
            <a:ext cx="162206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pic>
        <p:nvPicPr>
          <p:cNvPr id="12" name="Picture 11" descr="sfmthumb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3" y="1595753"/>
            <a:ext cx="3989209" cy="2307695"/>
          </a:xfrm>
          <a:prstGeom prst="rect">
            <a:avLst/>
          </a:prstGeom>
        </p:spPr>
      </p:pic>
      <p:pic>
        <p:nvPicPr>
          <p:cNvPr id="13" name="Picture 12" descr="sfmden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40" y="1600200"/>
            <a:ext cx="3863759" cy="230769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258668" y="2292122"/>
            <a:ext cx="822960" cy="822960"/>
          </a:xfrm>
          <a:prstGeom prst="rightArrow">
            <a:avLst/>
          </a:prstGeom>
          <a:solidFill>
            <a:srgbClr val="C0504D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660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211391" y="3753159"/>
            <a:ext cx="822960" cy="822960"/>
          </a:xfrm>
          <a:prstGeom prst="downArrow">
            <a:avLst/>
          </a:prstGeom>
          <a:solidFill>
            <a:srgbClr val="C0504D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4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22_6top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519" y="-119529"/>
            <a:ext cx="13978920" cy="7924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</a:t>
            </a:r>
            <a:r>
              <a:rPr lang="en-US" dirty="0" err="1" smtClean="0"/>
              <a:t>Pointcloud</a:t>
            </a:r>
            <a:r>
              <a:rPr lang="en-US" dirty="0" smtClean="0"/>
              <a:t> Cleaning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51274" y="1417638"/>
            <a:ext cx="289191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  <a:p>
            <a:r>
              <a:rPr lang="en-US" sz="2800" dirty="0" smtClean="0"/>
              <a:t> 34,321,553 points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663996"/>
            <a:ext cx="223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CloudCompare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080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321"/>
            <a:ext cx="8229600" cy="1143000"/>
          </a:xfrm>
        </p:spPr>
        <p:txBody>
          <a:bodyPr/>
          <a:lstStyle/>
          <a:p>
            <a:r>
              <a:rPr lang="en-US" dirty="0" smtClean="0"/>
              <a:t>Methods: </a:t>
            </a:r>
            <a:r>
              <a:rPr lang="en-US" dirty="0" err="1" smtClean="0"/>
              <a:t>Pointcloud</a:t>
            </a:r>
            <a:r>
              <a:rPr lang="en-US" dirty="0" smtClean="0"/>
              <a:t> Cleaning</a:t>
            </a:r>
            <a:endParaRPr lang="en-US" dirty="0"/>
          </a:p>
        </p:txBody>
      </p:sp>
      <p:pic>
        <p:nvPicPr>
          <p:cNvPr id="5" name="Content Placeholder 4" descr="122_6side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" b="1495"/>
          <a:stretch>
            <a:fillRect/>
          </a:stretch>
        </p:blipFill>
        <p:spPr>
          <a:xfrm>
            <a:off x="0" y="1348758"/>
            <a:ext cx="9144000" cy="5028847"/>
          </a:xfrm>
        </p:spPr>
      </p:pic>
      <p:pic>
        <p:nvPicPr>
          <p:cNvPr id="6" name="Content Placeholder 3" descr="122_6clean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40" t="1495" r="4079" b="1495"/>
          <a:stretch/>
        </p:blipFill>
        <p:spPr>
          <a:xfrm>
            <a:off x="-472141" y="1025962"/>
            <a:ext cx="9601200" cy="5757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668200"/>
            <a:ext cx="223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CloudCompare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6950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4" y="-2186"/>
            <a:ext cx="7190912" cy="6866113"/>
          </a:xfrm>
        </p:spPr>
      </p:pic>
      <p:pic>
        <p:nvPicPr>
          <p:cNvPr id="3" name="Picture 2" descr="122_6topclean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7" y="0"/>
            <a:ext cx="2760133" cy="1564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0267" y="-23554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Digital Elevation Model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45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403</Words>
  <Application>Microsoft Macintosh PowerPoint</Application>
  <PresentationFormat>On-screen Show (4:3)</PresentationFormat>
  <Paragraphs>93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High Resolution Measurement of Landscape Change in Grand Canyon </vt:lpstr>
      <vt:lpstr>Glen Canyon Dam and Sediment Transport</vt:lpstr>
      <vt:lpstr>LiDAR and Structure from Motion</vt:lpstr>
      <vt:lpstr>Project Goals</vt:lpstr>
      <vt:lpstr>Methods</vt:lpstr>
      <vt:lpstr>Methods: Pointcloud Generation</vt:lpstr>
      <vt:lpstr>Methods: Pointcloud Cleaning</vt:lpstr>
      <vt:lpstr>Methods: Pointcloud Cleaning</vt:lpstr>
      <vt:lpstr>Digital Elevation Model</vt:lpstr>
      <vt:lpstr>PowerPoint Presentation</vt:lpstr>
      <vt:lpstr>PowerPoint Presentation</vt:lpstr>
      <vt:lpstr>Results: Geomorphic Change Detection</vt:lpstr>
      <vt:lpstr>Results: Geomorphic Change Detection</vt:lpstr>
      <vt:lpstr>Results: Geomorphic Change Detection</vt:lpstr>
      <vt:lpstr>Results: Mechanistic Segregation</vt:lpstr>
      <vt:lpstr>Conclusions</vt:lpstr>
      <vt:lpstr>Acknowledgements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Resolution Measurement of Landscape Change in Grand Canyon</dc:title>
  <dc:creator>Nathaniel Bransky</dc:creator>
  <cp:lastModifiedBy>Nathaniel Bransky</cp:lastModifiedBy>
  <cp:revision>71</cp:revision>
  <dcterms:created xsi:type="dcterms:W3CDTF">2017-02-01T03:37:06Z</dcterms:created>
  <dcterms:modified xsi:type="dcterms:W3CDTF">2017-04-08T01:45:14Z</dcterms:modified>
</cp:coreProperties>
</file>